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3" r:id="rId2"/>
    <p:sldId id="316" r:id="rId3"/>
    <p:sldId id="331" r:id="rId4"/>
    <p:sldId id="267" r:id="rId5"/>
    <p:sldId id="280" r:id="rId6"/>
    <p:sldId id="281" r:id="rId7"/>
    <p:sldId id="282" r:id="rId8"/>
    <p:sldId id="283" r:id="rId9"/>
    <p:sldId id="284" r:id="rId10"/>
    <p:sldId id="285" r:id="rId11"/>
    <p:sldId id="318" r:id="rId12"/>
    <p:sldId id="287" r:id="rId13"/>
    <p:sldId id="335" r:id="rId14"/>
    <p:sldId id="322" r:id="rId15"/>
    <p:sldId id="274" r:id="rId16"/>
    <p:sldId id="336" r:id="rId17"/>
    <p:sldId id="275" r:id="rId18"/>
    <p:sldId id="276" r:id="rId19"/>
    <p:sldId id="292" r:id="rId20"/>
    <p:sldId id="334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CBF38-EC9A-42C1-8023-58785413270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96BB-D02C-4D13-8F60-96AE99313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7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2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0B7F2-9A82-499C-B274-0A21BCD2872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/>
              <a:t>SOME COMMON CHARACTERISTICS</a:t>
            </a:r>
          </a:p>
          <a:p>
            <a:pPr eaLnBrk="1" hangingPunct="1"/>
            <a:r>
              <a:rPr lang="en-CA" altLang="en-US"/>
              <a:t>DOES YOUR SON / DAUGHTER POSSESS?</a:t>
            </a:r>
          </a:p>
          <a:p>
            <a:pPr eaLnBrk="1" hangingPunct="1"/>
            <a:r>
              <a:rPr lang="en-CA" altLang="en-US"/>
              <a:t>HAVE YOU EVER ENCOURAGED TO LOOK INTO A TECHNOLOGICAL CAREER?</a:t>
            </a:r>
          </a:p>
        </p:txBody>
      </p:sp>
    </p:spTree>
    <p:extLst>
      <p:ext uri="{BB962C8B-B14F-4D97-AF65-F5344CB8AC3E}">
        <p14:creationId xmlns:p14="http://schemas.microsoft.com/office/powerpoint/2010/main" val="425372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732544" y="4564866"/>
            <a:ext cx="5860348" cy="4323660"/>
          </a:xfrm>
          <a:prstGeom prst="rect">
            <a:avLst/>
          </a:prstGeom>
        </p:spPr>
        <p:txBody>
          <a:bodyPr wrap="square" lIns="93162" tIns="93162" rIns="93162" bIns="93162" anchor="ctr" anchorCtr="0">
            <a:noAutofit/>
          </a:bodyPr>
          <a:lstStyle/>
          <a:p>
            <a:pPr>
              <a:buClr>
                <a:schemeClr val="dk1"/>
              </a:buClr>
              <a:buSzPct val="78571"/>
            </a:pPr>
            <a:r>
              <a:rPr lang="en-CA" dirty="0">
                <a:solidFill>
                  <a:schemeClr val="dk1"/>
                </a:solidFill>
              </a:rPr>
              <a:t>Soft skills are key to your success</a:t>
            </a:r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10325" cy="3605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24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2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9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7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8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9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33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6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5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22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7B2C4-3BFC-4CE8-97A5-181B03652FD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36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1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63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9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30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8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2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8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77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dsb.ca/OYAPRegional/" TargetMode="External"/><Relationship Id="rId3" Type="http://schemas.openxmlformats.org/officeDocument/2006/relationships/hyperlink" Target="https://www.skilledtradesontario.ca/about-trades/trades-information/" TargetMode="External"/><Relationship Id="rId7" Type="http://schemas.openxmlformats.org/officeDocument/2006/relationships/hyperlink" Target="http://scwi.ca/resources/docs/research/2022/L1_TSP-EL/PathwayApprentic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tario.ca/page/labour-market" TargetMode="External"/><Relationship Id="rId5" Type="http://schemas.openxmlformats.org/officeDocument/2006/relationships/hyperlink" Target="http://www.oyap.com/" TargetMode="External"/><Relationship Id="rId4" Type="http://schemas.openxmlformats.org/officeDocument/2006/relationships/hyperlink" Target="https://www.jobtalks.org/" TargetMode="Externa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B5C6-A401-4457-8DCA-41D2F5BAF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en-CA" dirty="0"/>
              <a:t>Apprenticeships and the OYAP Program</a:t>
            </a:r>
          </a:p>
        </p:txBody>
      </p:sp>
    </p:spTree>
    <p:extLst>
      <p:ext uri="{BB962C8B-B14F-4D97-AF65-F5344CB8AC3E}">
        <p14:creationId xmlns:p14="http://schemas.microsoft.com/office/powerpoint/2010/main" val="120463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363" y="478971"/>
            <a:ext cx="8596668" cy="132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</a:rPr>
              <a:t>Service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18393" y="1613140"/>
            <a:ext cx="5181600" cy="43735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/>
              <a:t>Examples of trades: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Agriculture Technician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Appliance Service Technician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Arborist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Baker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Child/Youth Worker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Child Development Practitioner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Cook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Electronic Service Technician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Hairstylist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Horse Groomer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Horticultural Technician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IT Technical Support Agent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Network Cabling Specialist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Pool &amp; Hot Tub/Spa Technician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16389" name="Picture 6" descr="j04096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68" y="478971"/>
            <a:ext cx="20335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382E7F-5DA9-4767-AFD7-DEAFE17B5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97" y="3825965"/>
            <a:ext cx="2922167" cy="194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A7F31-A577-4BC3-8C46-219C90486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825965"/>
            <a:ext cx="3712574" cy="24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4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77738" y="42738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WOMEN in Skilled Trades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9706" y="1676400"/>
            <a:ext cx="6248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SzPct val="65000"/>
              <a:buFont typeface="CommonBullets" pitchFamily="34" charset="2"/>
              <a:buChar char=":"/>
            </a:pPr>
            <a:r>
              <a:rPr lang="en-US" altLang="en-US" sz="2800" dirty="0">
                <a:latin typeface="+mj-lt"/>
              </a:rPr>
              <a:t>Women will account for two-thirds of the growth in the labour force over the next ten years.</a:t>
            </a:r>
          </a:p>
          <a:p>
            <a:pPr eaLnBrk="1" hangingPunct="1">
              <a:buClr>
                <a:srgbClr val="FFFF00"/>
              </a:buClr>
              <a:buSzPct val="65000"/>
              <a:buFont typeface="CommonBullets" pitchFamily="34" charset="2"/>
              <a:buChar char=":"/>
            </a:pPr>
            <a:endParaRPr lang="en-US" altLang="en-US" sz="1000" dirty="0">
              <a:latin typeface="+mj-lt"/>
            </a:endParaRPr>
          </a:p>
          <a:p>
            <a:pPr eaLnBrk="1" hangingPunct="1">
              <a:buClr>
                <a:srgbClr val="FFFF00"/>
              </a:buClr>
              <a:buSzPct val="65000"/>
              <a:buFont typeface="CommonBullets" pitchFamily="34" charset="2"/>
              <a:buChar char=":"/>
            </a:pPr>
            <a:r>
              <a:rPr lang="en-US" altLang="en-US" sz="2800" dirty="0">
                <a:latin typeface="+mj-lt"/>
              </a:rPr>
              <a:t>Women are capable of doing every type of job in the skilled trades.</a:t>
            </a:r>
          </a:p>
          <a:p>
            <a:pPr eaLnBrk="1" hangingPunct="1">
              <a:buClr>
                <a:srgbClr val="FFFF00"/>
              </a:buClr>
              <a:buSzPct val="65000"/>
              <a:buFont typeface="CommonBullets" pitchFamily="34" charset="2"/>
              <a:buChar char=":"/>
            </a:pPr>
            <a:endParaRPr lang="en-US" altLang="en-US" sz="1000" dirty="0">
              <a:latin typeface="+mj-lt"/>
            </a:endParaRPr>
          </a:p>
          <a:p>
            <a:pPr eaLnBrk="1" hangingPunct="1">
              <a:buClr>
                <a:srgbClr val="FFFF00"/>
              </a:buClr>
              <a:buSzPct val="65000"/>
              <a:buFont typeface="CommonBullets" pitchFamily="34" charset="2"/>
              <a:buChar char=":"/>
            </a:pPr>
            <a:r>
              <a:rPr lang="en-US" altLang="en-US" sz="2800" dirty="0">
                <a:latin typeface="+mj-lt"/>
              </a:rPr>
              <a:t>Women are an untapped talent pool when it comes to skilled positions.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74" y="191101"/>
            <a:ext cx="2603781" cy="2603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BF89D-8CE3-429A-B35F-4C6050260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72" y="3090186"/>
            <a:ext cx="1836970" cy="3260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8DA87-8C0F-428F-B8C0-8B9044D2F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40" y="2819400"/>
            <a:ext cx="2456734" cy="27149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FF57F5-7019-4859-B283-9F445ED11815}"/>
              </a:ext>
            </a:extLst>
          </p:cNvPr>
          <p:cNvSpPr txBox="1"/>
          <p:nvPr/>
        </p:nvSpPr>
        <p:spPr>
          <a:xfrm>
            <a:off x="8474697" y="1593130"/>
            <a:ext cx="191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Jamie MacMillian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A5384-14DC-4435-A5A5-7B997B5FF4E8}"/>
              </a:ext>
            </a:extLst>
          </p:cNvPr>
          <p:cNvSpPr txBox="1"/>
          <p:nvPr/>
        </p:nvSpPr>
        <p:spPr>
          <a:xfrm>
            <a:off x="6795740" y="5640384"/>
            <a:ext cx="167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Mandy Renehan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9ED92-10D3-44FD-87AF-E9EC3C8B20BD}"/>
              </a:ext>
            </a:extLst>
          </p:cNvPr>
          <p:cNvSpPr txBox="1"/>
          <p:nvPr/>
        </p:nvSpPr>
        <p:spPr>
          <a:xfrm>
            <a:off x="9944192" y="6476835"/>
            <a:ext cx="170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Kate Campbell</a:t>
            </a:r>
          </a:p>
        </p:txBody>
      </p:sp>
    </p:spTree>
    <p:extLst>
      <p:ext uri="{BB962C8B-B14F-4D97-AF65-F5344CB8AC3E}">
        <p14:creationId xmlns:p14="http://schemas.microsoft.com/office/powerpoint/2010/main" val="342943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altLang="en-US" sz="4800" b="1" dirty="0">
                <a:solidFill>
                  <a:srgbClr val="FF0000"/>
                </a:solidFill>
              </a:rPr>
              <a:t>Who should consider a career in the Skilled Trades?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idx="1"/>
          </p:nvPr>
        </p:nvSpPr>
        <p:spPr>
          <a:xfrm>
            <a:off x="4800601" y="2209800"/>
            <a:ext cx="5184775" cy="4114800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Char char="v"/>
              <a:defRPr/>
            </a:pPr>
            <a:r>
              <a:rPr lang="en-US" altLang="en-US" sz="3600" dirty="0"/>
              <a:t>Hands-on learner</a:t>
            </a:r>
          </a:p>
          <a:p>
            <a:pPr fontAlgn="auto">
              <a:buFont typeface="Wingdings" panose="05000000000000000000" pitchFamily="2" charset="2"/>
              <a:buChar char="v"/>
              <a:defRPr/>
            </a:pPr>
            <a:r>
              <a:rPr lang="en-US" altLang="en-US" sz="3600" dirty="0"/>
              <a:t>Like variety</a:t>
            </a:r>
          </a:p>
          <a:p>
            <a:pPr fontAlgn="auto">
              <a:buFont typeface="Wingdings" panose="05000000000000000000" pitchFamily="2" charset="2"/>
              <a:buChar char="v"/>
              <a:defRPr/>
            </a:pPr>
            <a:r>
              <a:rPr lang="en-US" altLang="en-US" sz="3600" dirty="0"/>
              <a:t>Good problem-solver</a:t>
            </a:r>
          </a:p>
          <a:p>
            <a:pPr fontAlgn="auto">
              <a:buFont typeface="Wingdings" panose="05000000000000000000" pitchFamily="2" charset="2"/>
              <a:buChar char="v"/>
              <a:defRPr/>
            </a:pPr>
            <a:r>
              <a:rPr lang="en-US" altLang="en-US" sz="3600" dirty="0"/>
              <a:t>Strong math &amp; science</a:t>
            </a:r>
          </a:p>
          <a:p>
            <a:pPr fontAlgn="auto">
              <a:buFont typeface="Wingdings" panose="05000000000000000000" pitchFamily="2" charset="2"/>
              <a:buChar char="v"/>
              <a:defRPr/>
            </a:pPr>
            <a:r>
              <a:rPr lang="en-US" altLang="en-US" sz="3600" dirty="0"/>
              <a:t>Creative</a:t>
            </a:r>
          </a:p>
          <a:p>
            <a:pPr fontAlgn="auto">
              <a:buFont typeface="Wingdings" panose="05000000000000000000" pitchFamily="2" charset="2"/>
              <a:buChar char="v"/>
              <a:defRPr/>
            </a:pPr>
            <a:r>
              <a:rPr lang="en-US" altLang="en-US" sz="3600" dirty="0"/>
              <a:t>Learn by doing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135188" y="4524376"/>
            <a:ext cx="82296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Char char="•"/>
            </a:pPr>
            <a:endParaRPr lang="en-CA" altLang="en-US" sz="3200">
              <a:latin typeface="Arial" panose="020B0604020202020204" pitchFamily="34" charset="0"/>
            </a:endParaRPr>
          </a:p>
          <a:p>
            <a:pPr eaLnBrk="1" hangingPunct="1">
              <a:spcAft>
                <a:spcPct val="0"/>
              </a:spcAft>
              <a:buClrTx/>
              <a:buFontTx/>
              <a:buChar char="•"/>
            </a:pPr>
            <a:endParaRPr lang="en-CA" altLang="en-US" sz="3200">
              <a:latin typeface="Arial" panose="020B0604020202020204" pitchFamily="34" charset="0"/>
            </a:endParaRPr>
          </a:p>
        </p:txBody>
      </p:sp>
      <p:pic>
        <p:nvPicPr>
          <p:cNvPr id="18437" name="Picture 5" descr="PhotoManufac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26162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0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4294967295"/>
          </p:nvPr>
        </p:nvSpPr>
        <p:spPr>
          <a:xfrm>
            <a:off x="877455" y="1847273"/>
            <a:ext cx="3748520" cy="461214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t" anchorCtr="0">
            <a:noAutofit/>
          </a:bodyPr>
          <a:lstStyle/>
          <a:p>
            <a:pPr marL="0" indent="-282702"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en-CA" sz="2600" spc="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attitude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CA" sz="2600" spc="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-282702"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en-CA" sz="2400" spc="1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Passion for their  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CA" sz="2400" spc="1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   chosen industry,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CA" sz="2400" spc="1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   and their company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endParaRPr lang="en-CA" sz="2400" spc="1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192786" lvl="1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CA" sz="2400" spc="100" dirty="0">
                <a:solidFill>
                  <a:schemeClr val="dk1"/>
                </a:solidFill>
              </a:rPr>
              <a:t> Excellent   </a:t>
            </a:r>
          </a:p>
          <a:p>
            <a:pPr marL="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CA" sz="2400" spc="100" dirty="0">
                <a:solidFill>
                  <a:schemeClr val="dk1"/>
                </a:solidFill>
              </a:rPr>
              <a:t>    employability skills</a:t>
            </a:r>
          </a:p>
          <a:p>
            <a:pPr marL="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CA" sz="2400" spc="100" dirty="0">
              <a:solidFill>
                <a:schemeClr val="dk1"/>
              </a:solidFill>
            </a:endParaRPr>
          </a:p>
          <a:p>
            <a:pPr marL="342900" lvl="1" indent="-34290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CA" sz="2400" spc="100" dirty="0">
                <a:solidFill>
                  <a:schemeClr val="dk1"/>
                </a:solidFill>
              </a:rPr>
              <a:t>Creativity, critical thinking and problem solving skills</a:t>
            </a:r>
          </a:p>
          <a:p>
            <a:pPr marL="9906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CA" sz="2400" b="1" spc="1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</a:pPr>
            <a:endParaRPr sz="19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1617785" y="378029"/>
            <a:ext cx="6659353" cy="964211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dirty="0">
                <a:solidFill>
                  <a:srgbClr val="FF0000"/>
                </a:solidFill>
              </a:rPr>
              <a:t>What Employers look for in an  Apprentice</a:t>
            </a:r>
          </a:p>
          <a:p>
            <a:pPr algn="ctr">
              <a:buClr>
                <a:schemeClr val="dk1"/>
              </a:buClr>
              <a:buSzPct val="25000"/>
            </a:pPr>
            <a:endParaRPr lang="en-CA" sz="3200" b="1" dirty="0">
              <a:solidFill>
                <a:srgbClr val="FF0000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25F54-3094-4085-8212-9537C4977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26" y="4153344"/>
            <a:ext cx="2709188" cy="229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9EBC13-AD29-4177-8E87-7BCF0741E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5" y="1847273"/>
            <a:ext cx="3340735" cy="22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4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18A2-5DD6-404B-BB0D-BBE15505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Ways to prepare for an apprenticeship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EEBA-FABF-4001-806A-5AE10FCD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36801"/>
            <a:ext cx="5211607" cy="3552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Take courses in high school that match your career goals (tech classes)</a:t>
            </a: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Sign up for a SHSM program and/or dual credit if offered</a:t>
            </a: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Take Co-op in Grade 11 and/or 12 in a Skilled Trade (OYAP)</a:t>
            </a: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Apply to the Ontario Youth Apprenticeship program in Grade 11 (Regional Accelerated OYAP Program)</a:t>
            </a:r>
            <a:endParaRPr lang="en-CA" dirty="0"/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latin typeface="Ralewa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BCC19-6A65-4393-9D87-BD1A5DC73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5" r="1041" b="-6"/>
          <a:stretch/>
        </p:blipFill>
        <p:spPr>
          <a:xfrm>
            <a:off x="6129405" y="609600"/>
            <a:ext cx="3144597" cy="2601747"/>
          </a:xfrm>
          <a:prstGeom prst="rect">
            <a:avLst/>
          </a:prstGeom>
        </p:spPr>
      </p:pic>
      <p:pic>
        <p:nvPicPr>
          <p:cNvPr id="4" name="Picture 2" descr="Image result for signpost">
            <a:extLst>
              <a:ext uri="{FF2B5EF4-FFF2-40B4-BE49-F238E27FC236}">
                <a16:creationId xmlns:a16="http://schemas.microsoft.com/office/drawing/2014/main" id="{89C9CDE0-1895-49F2-ADC7-DAF8EADA9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7258"/>
          <a:stretch/>
        </p:blipFill>
        <p:spPr bwMode="auto">
          <a:xfrm>
            <a:off x="6096954" y="3356490"/>
            <a:ext cx="3144597" cy="2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5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979055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b="1" dirty="0">
                <a:solidFill>
                  <a:srgbClr val="FF0000"/>
                </a:solidFill>
              </a:rPr>
              <a:t>WHAT IS OYAP?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/>
              <a:t>Ontario Youth Apprenticeship Program (OYAP) allows you to try a variety of apprenticeship-based careers in skilled trades, starting in Grade 11 or 12 through the COOP program available at your school.</a:t>
            </a:r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68D96-7E41-4DA9-9326-9A69E71A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04" y="2202164"/>
            <a:ext cx="3192732" cy="274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8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61618"/>
            <a:ext cx="8596668" cy="1320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Three ways to OYAP in Secondary School</a:t>
            </a: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0" y="1922783"/>
            <a:ext cx="2534879" cy="1905000"/>
          </a:xfrm>
        </p:spPr>
      </p:pic>
      <p:pic>
        <p:nvPicPr>
          <p:cNvPr id="5" name="Content Placeholder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47" y="1917161"/>
            <a:ext cx="2586930" cy="1916243"/>
          </a:xfrm>
          <a:prstGeom prst="rect">
            <a:avLst/>
          </a:prstGeom>
        </p:spPr>
      </p:pic>
      <p:pic>
        <p:nvPicPr>
          <p:cNvPr id="6" name="Content Placeholder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44" y="1920622"/>
            <a:ext cx="2556788" cy="1893917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833659" y="4152744"/>
            <a:ext cx="2534879" cy="254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All students taking COOP in a Skilled Trade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7219753" y="4057832"/>
            <a:ext cx="2445969" cy="2544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All students taking part in a </a:t>
            </a:r>
            <a:r>
              <a:rPr lang="en-US" sz="2400" b="1" dirty="0">
                <a:solidFill>
                  <a:srgbClr val="FF0000"/>
                </a:solidFill>
              </a:rPr>
              <a:t>Regional  Accelerated </a:t>
            </a:r>
            <a:r>
              <a:rPr lang="en-US" sz="2400" dirty="0"/>
              <a:t>OYAP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4128039" y="4057832"/>
            <a:ext cx="2586929" cy="25447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Any student taking COOP who decides to REGISTER as an apprentice with the Ministry of </a:t>
            </a:r>
            <a:r>
              <a:rPr lang="en-US" sz="2000" dirty="0" err="1"/>
              <a:t>Labour</a:t>
            </a:r>
            <a:r>
              <a:rPr lang="en-US" sz="2000" dirty="0"/>
              <a:t>, Training and Skills Development (MLTSD)</a:t>
            </a:r>
          </a:p>
        </p:txBody>
      </p:sp>
    </p:spTree>
    <p:extLst>
      <p:ext uri="{BB962C8B-B14F-4D97-AF65-F5344CB8AC3E}">
        <p14:creationId xmlns:p14="http://schemas.microsoft.com/office/powerpoint/2010/main" val="6758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45432"/>
            <a:ext cx="8596668" cy="1320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Regional Accelerated OYAP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868" y="2077454"/>
            <a:ext cx="8229600" cy="4525963"/>
          </a:xfrm>
        </p:spPr>
        <p:txBody>
          <a:bodyPr/>
          <a:lstStyle/>
          <a:p>
            <a:r>
              <a:rPr lang="en-US" altLang="en-US" sz="2800" dirty="0"/>
              <a:t>In partnership with surrounding boards:  DDSB, DCDSB, KPRDSB, PVNCDSB, TLDSB</a:t>
            </a:r>
          </a:p>
          <a:p>
            <a:r>
              <a:rPr lang="en-US" altLang="en-US" sz="2800" dirty="0"/>
              <a:t>Students receive Level 1 of apprenticeship training through the Training Delivery Agent (i.e. Durham College)</a:t>
            </a:r>
          </a:p>
          <a:p>
            <a:r>
              <a:rPr lang="en-US" altLang="en-US" sz="2800" dirty="0"/>
              <a:t>Students are in Co-op, but can also earn credits in apprenticeship training</a:t>
            </a:r>
          </a:p>
          <a:p>
            <a:r>
              <a:rPr lang="en-US" altLang="en-US" sz="2800" dirty="0"/>
              <a:t>Exit program in semester 2 of grade 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Regional Accelerated Programs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402" y="2069433"/>
            <a:ext cx="8229600" cy="490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Cook/Chef – Durham College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Electrician – Durham College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General Carpentry – Fleming College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General Carpentry – Local 27 ** not dual credit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Hairstylist – Durham Hairstylist Academy (DHA)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Industrial Mechanic Millwright – Durham College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Motive Power (AST) – Durham College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Plumbing – Durham College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omic Sans MS" panose="030F0702030302020204" pitchFamily="66" charset="0"/>
              </a:rPr>
              <a:t>Welding – Durham College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47" y="4975343"/>
            <a:ext cx="1884044" cy="16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4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Applying for Accelerated OYAP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20" y="1930400"/>
            <a:ext cx="8596668" cy="441438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You would need </a:t>
            </a:r>
            <a:r>
              <a:rPr lang="en-US" sz="2000" dirty="0">
                <a:solidFill>
                  <a:srgbClr val="0070C0"/>
                </a:solidFill>
              </a:rPr>
              <a:t>an average of </a:t>
            </a:r>
            <a:r>
              <a:rPr lang="en-US" sz="2000" b="1" dirty="0">
                <a:solidFill>
                  <a:srgbClr val="0070C0"/>
                </a:solidFill>
              </a:rPr>
              <a:t>70% or higher at the College/University level in  Math, English and Technology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courses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Students with </a:t>
            </a:r>
            <a:r>
              <a:rPr lang="en-US" sz="2000" b="1" dirty="0">
                <a:solidFill>
                  <a:srgbClr val="0070C0"/>
                </a:solidFill>
              </a:rPr>
              <a:t>COOP and/or work experience </a:t>
            </a:r>
            <a:r>
              <a:rPr lang="en-US" sz="2000" dirty="0"/>
              <a:t>in the chosen area of interest are given preference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</a:rPr>
              <a:t>Excellent attendance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</a:rPr>
              <a:t>Teacher references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</a:rPr>
              <a:t>Students need to complete all mandatory courses by Grade 12 - Semester 2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</a:rPr>
              <a:t>Complete and submit an OYAP application</a:t>
            </a:r>
            <a:r>
              <a:rPr lang="en-US" sz="2000" dirty="0"/>
              <a:t> in the spring while in Grade 11 – with assistance from your COOP teacher/department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Course selection for 2022 2023 – </a:t>
            </a:r>
            <a:r>
              <a:rPr lang="en-US" sz="2000" b="1" dirty="0">
                <a:solidFill>
                  <a:srgbClr val="0070C0"/>
                </a:solidFill>
              </a:rPr>
              <a:t>choose a 4 credit COOP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You maybe asked to attend </a:t>
            </a:r>
            <a:r>
              <a:rPr lang="en-US" sz="2000" b="1" dirty="0">
                <a:solidFill>
                  <a:srgbClr val="0070C0"/>
                </a:solidFill>
              </a:rPr>
              <a:t>an interview </a:t>
            </a:r>
            <a:r>
              <a:rPr lang="en-US" sz="2000" dirty="0"/>
              <a:t>with an industry expert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You get to </a:t>
            </a:r>
            <a:r>
              <a:rPr lang="en-US" sz="2000" b="1" dirty="0">
                <a:solidFill>
                  <a:srgbClr val="0070C0"/>
                </a:solidFill>
              </a:rPr>
              <a:t>complete a semester in your trade of choice in 2</a:t>
            </a:r>
            <a:r>
              <a:rPr lang="en-US" sz="2000" b="1" baseline="30000" dirty="0">
                <a:solidFill>
                  <a:srgbClr val="0070C0"/>
                </a:solidFill>
              </a:rPr>
              <a:t>nd</a:t>
            </a:r>
            <a:r>
              <a:rPr lang="en-US" sz="2000" b="1" dirty="0">
                <a:solidFill>
                  <a:srgbClr val="0070C0"/>
                </a:solidFill>
              </a:rPr>
              <a:t> semester grade 12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</a:rPr>
              <a:t>You will earn 4 secondary school credits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263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5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If you are Accepted into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the Accelerated OYAP…..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8727"/>
            <a:ext cx="8596668" cy="43326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Your COOP teacher </a:t>
            </a:r>
            <a:r>
              <a:rPr lang="en-US" sz="2800" dirty="0">
                <a:solidFill>
                  <a:srgbClr val="0070C0"/>
                </a:solidFill>
              </a:rPr>
              <a:t>will assist you to secure an OYAP employer</a:t>
            </a:r>
            <a:r>
              <a:rPr lang="en-US" sz="2800" dirty="0"/>
              <a:t> </a:t>
            </a:r>
          </a:p>
          <a:p>
            <a:pPr marL="0" indent="0">
              <a:buNone/>
              <a:defRPr/>
            </a:pPr>
            <a:r>
              <a:rPr lang="en-US" sz="2800" dirty="0"/>
              <a:t>    in their chosen field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70C0"/>
                </a:solidFill>
              </a:rPr>
              <a:t>A Registered Training Agreement will be signed </a:t>
            </a:r>
          </a:p>
          <a:p>
            <a:pPr marL="0" indent="0">
              <a:buNone/>
              <a:defRPr/>
            </a:pPr>
            <a:r>
              <a:rPr lang="en-US" sz="2800" dirty="0"/>
              <a:t>    with the Ministry of </a:t>
            </a:r>
            <a:r>
              <a:rPr lang="en-US" sz="2800" dirty="0" err="1"/>
              <a:t>Labour</a:t>
            </a:r>
            <a:r>
              <a:rPr lang="en-US" sz="2800" dirty="0"/>
              <a:t>, Training and Skills Development </a:t>
            </a:r>
          </a:p>
          <a:p>
            <a:pPr marL="0" indent="0">
              <a:buNone/>
              <a:defRPr/>
            </a:pPr>
            <a:r>
              <a:rPr lang="en-US" sz="2800" dirty="0"/>
              <a:t>	– </a:t>
            </a:r>
            <a:r>
              <a:rPr lang="en-US" sz="2800" b="1" dirty="0"/>
              <a:t>needs to be submitted prior to attending the </a:t>
            </a:r>
          </a:p>
          <a:p>
            <a:pPr marL="0" indent="0">
              <a:buNone/>
              <a:defRPr/>
            </a:pPr>
            <a:r>
              <a:rPr lang="en-US" sz="2800" b="1" dirty="0"/>
              <a:t>     training at the college or TDA!!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 You will </a:t>
            </a:r>
            <a:r>
              <a:rPr lang="en-US" sz="2800" dirty="0">
                <a:solidFill>
                  <a:srgbClr val="0070C0"/>
                </a:solidFill>
              </a:rPr>
              <a:t>attend classes at the College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70C0"/>
                </a:solidFill>
              </a:rPr>
              <a:t>     or Trade School </a:t>
            </a:r>
            <a:r>
              <a:rPr lang="en-US" sz="2800" dirty="0"/>
              <a:t>during your Grade 12 </a:t>
            </a:r>
          </a:p>
          <a:p>
            <a:pPr marL="0" indent="0">
              <a:buNone/>
              <a:defRPr/>
            </a:pPr>
            <a:r>
              <a:rPr lang="en-US" sz="2800" dirty="0"/>
              <a:t>     second semester term – COOP teachers will provide ongoing </a:t>
            </a:r>
          </a:p>
          <a:p>
            <a:pPr marL="0" indent="0">
              <a:buNone/>
              <a:defRPr/>
            </a:pPr>
            <a:r>
              <a:rPr lang="en-US" sz="2800" dirty="0"/>
              <a:t>     monitoring during this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9360" y="1632529"/>
            <a:ext cx="4108862" cy="30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6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20" y="667874"/>
            <a:ext cx="4958827" cy="92267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70" y="2053771"/>
            <a:ext cx="8719794" cy="31851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u="sng" dirty="0">
                <a:hlinkClick r:id="rId3"/>
              </a:rPr>
              <a:t>https://www.skilledtradesontario.ca/about-trades/trades-information/</a:t>
            </a:r>
            <a:r>
              <a:rPr lang="en-US" u="sng" dirty="0"/>
              <a:t> </a:t>
            </a:r>
            <a:r>
              <a:rPr lang="en-US" dirty="0"/>
              <a:t> </a:t>
            </a:r>
            <a:endParaRPr lang="en-CA" dirty="0"/>
          </a:p>
          <a:p>
            <a:pPr lvl="0"/>
            <a:r>
              <a:rPr lang="en-US" u="sng" dirty="0">
                <a:hlinkClick r:id="rId4"/>
              </a:rPr>
              <a:t>https://www.jobtalks.org/</a:t>
            </a:r>
            <a:endParaRPr lang="en-CA" dirty="0"/>
          </a:p>
          <a:p>
            <a:pPr lvl="0"/>
            <a:r>
              <a:rPr lang="en-US" dirty="0"/>
              <a:t> </a:t>
            </a:r>
            <a:r>
              <a:rPr lang="en-US" u="sng" dirty="0">
                <a:hlinkClick r:id="rId5"/>
              </a:rPr>
              <a:t>www.oyap.com</a:t>
            </a:r>
            <a:endParaRPr lang="en-CA" dirty="0"/>
          </a:p>
          <a:p>
            <a:pPr lvl="0"/>
            <a:r>
              <a:rPr lang="en-US" u="sng" dirty="0">
                <a:solidFill>
                  <a:srgbClr val="002060"/>
                </a:solidFill>
                <a:hlinkClick r:id="rId6"/>
              </a:rPr>
              <a:t>https://www.ontario.ca/page/labour-market</a:t>
            </a:r>
            <a:endParaRPr lang="en-US" u="sng" dirty="0">
              <a:solidFill>
                <a:srgbClr val="002060"/>
              </a:solidFill>
            </a:endParaRPr>
          </a:p>
          <a:p>
            <a:pPr lvl="0"/>
            <a:r>
              <a:rPr lang="en-US" u="sng" dirty="0">
                <a:solidFill>
                  <a:srgbClr val="002060"/>
                </a:solidFill>
                <a:hlinkClick r:id="rId7"/>
              </a:rPr>
              <a:t>http://scwi.ca/resources/docs/research/2022/L1_TSP-EL/PathwayApprentice.pdf</a:t>
            </a:r>
            <a:endParaRPr lang="en-US" u="sng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2060"/>
                </a:solidFill>
              </a:rPr>
              <a:t>Application Link:</a:t>
            </a:r>
          </a:p>
          <a:p>
            <a:r>
              <a:rPr lang="en-CA" dirty="0">
                <a:solidFill>
                  <a:srgbClr val="002060"/>
                </a:solidFill>
                <a:hlinkClick r:id="rId8" tooltip="Click to open https://www.ddsb.ca/OYAPRegional/"/>
              </a:rPr>
              <a:t>https://www.ddsb.ca/OYAPRegional/</a:t>
            </a:r>
            <a:endParaRPr lang="en-CA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Questions - talk to your COOP department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71" y="4708967"/>
            <a:ext cx="1692301" cy="145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8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819"/>
            <a:ext cx="7019387" cy="1320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Why a Skilled Trade?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3559" y="1828800"/>
            <a:ext cx="4390631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24100"/>
            <a:ext cx="410066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959" y="3791263"/>
            <a:ext cx="3838065" cy="2309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5715001"/>
            <a:ext cx="311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Ontario College of Trades 2017</a:t>
            </a:r>
          </a:p>
        </p:txBody>
      </p:sp>
    </p:spTree>
    <p:extLst>
      <p:ext uri="{BB962C8B-B14F-4D97-AF65-F5344CB8AC3E}">
        <p14:creationId xmlns:p14="http://schemas.microsoft.com/office/powerpoint/2010/main" val="9064447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98" y="665491"/>
            <a:ext cx="7081935" cy="88339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Why a Skilled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3" y="2124364"/>
            <a:ext cx="5810160" cy="40270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average annual salary for a skilled trades person is 25% higher than the average Canadian wage </a:t>
            </a:r>
            <a:r>
              <a:rPr lang="en-US" sz="2000" b="1" dirty="0">
                <a:solidFill>
                  <a:srgbClr val="FF0000"/>
                </a:solidFill>
              </a:rPr>
              <a:t>($50,000 vs. $40,000)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average apprenticeship lasts between 2-5 years with 80% of the training done on the job while being </a:t>
            </a:r>
            <a:r>
              <a:rPr lang="en-US" sz="2000" b="1" dirty="0">
                <a:solidFill>
                  <a:srgbClr val="FF0000"/>
                </a:solidFill>
              </a:rPr>
              <a:t>PAID.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 certified journeyperson’s starting salary average is approximately </a:t>
            </a:r>
            <a:r>
              <a:rPr lang="en-US" sz="2000" b="1" dirty="0">
                <a:solidFill>
                  <a:srgbClr val="FF0000"/>
                </a:solidFill>
              </a:rPr>
              <a:t>$52,000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University graduate’s starting salary average is about </a:t>
            </a:r>
            <a:r>
              <a:rPr lang="en-US" sz="2000" b="1" dirty="0">
                <a:solidFill>
                  <a:srgbClr val="FF0000"/>
                </a:solidFill>
              </a:rPr>
              <a:t>$45,000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One in five new jobs in the province is expected to be in the skilled trades.</a:t>
            </a:r>
          </a:p>
        </p:txBody>
      </p:sp>
      <p:pic>
        <p:nvPicPr>
          <p:cNvPr id="4" name="Picture 5" descr="D:\OYAP items\Photos\RekoTourJan2000\guyon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23" y="2729428"/>
            <a:ext cx="2819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857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309" y="256309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</a:rPr>
              <a:t>What is an Apprenticeship?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297710" y="1399309"/>
            <a:ext cx="6400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A way of learning a skilled trade from a professional tradesperson, also called a journeyperson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Qualifies people for employment in the skilled trades sectors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85 - 90% of training takes place in the workplace - learn the skills of a trade from an experienced journeyperson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Earn while you learn – apprentices are paid while gaining work experience and their wages increase with their level of skill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2-5 years in length</a:t>
            </a:r>
          </a:p>
        </p:txBody>
      </p:sp>
      <p:pic>
        <p:nvPicPr>
          <p:cNvPr id="8196" name="Picture 13" descr="PhotoMotive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67000"/>
            <a:ext cx="3505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4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</a:rPr>
              <a:t>Four Sectors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>
          <a:xfrm>
            <a:off x="3332495" y="1569854"/>
            <a:ext cx="3333404" cy="347578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Construction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Motive Power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Industrial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Service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BB8E27-E1CF-445B-9746-8D22E042C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95" y="4409998"/>
            <a:ext cx="4366418" cy="1890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E49AFE-785B-4792-A679-F0A2D5E52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0" y="1489157"/>
            <a:ext cx="2792429" cy="1863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299DA-8F72-4588-81AA-CB26A8FAB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5" y="3748712"/>
            <a:ext cx="2603380" cy="286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A2A49-4692-461B-B28D-1A56DFD1C5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30" y="1657678"/>
            <a:ext cx="3136860" cy="20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</a:rPr>
              <a:t>Construction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26972" y="1570108"/>
            <a:ext cx="44958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Examples of trades: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Brick and Stone Mason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Construction Craft Worker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Construction Millwright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Drywall Finisher/Plasterer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Electrician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General Carpenter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Heavy Equipment Operator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Ironworker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Painter 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Plumber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Powerline </a:t>
            </a:r>
            <a:r>
              <a:rPr lang="en-US" altLang="en-US" sz="1800" dirty="0" err="1"/>
              <a:t>Technican</a:t>
            </a:r>
            <a:endParaRPr lang="en-US" altLang="en-US" sz="1800" dirty="0"/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Refrigeration/AC Mechanic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Roofer Steam Fitter</a:t>
            </a:r>
          </a:p>
          <a:p>
            <a:pPr marL="6858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Sheet Metal Worker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13316" name="Picture 4" descr="j02278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72" y="4266478"/>
            <a:ext cx="23622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D1BB9-0EE8-4CC9-90D4-88DF353C2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4" y="2702618"/>
            <a:ext cx="3392416" cy="2260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A97F8-31F5-4E2E-A428-A54D90815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45" y="1724403"/>
            <a:ext cx="2813537" cy="21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</a:rPr>
              <a:t>Motive Power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118449" y="1690092"/>
            <a:ext cx="44958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800" b="1" dirty="0"/>
              <a:t>Examples of trades: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Auto Body Technician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Automotive Painter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Automotive Service Technician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Heavy Duty Equipment Technician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Marine Engine Repairer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Motorcycle Technician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Small Engine Mechanic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Tire, Wheel and Rim Mechanic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Transmission Technician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/>
              <a:t>Truck/Coach Technician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14341" name="Picture 6" descr="PH03201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1" y="2401589"/>
            <a:ext cx="1923741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722F6A3A-C659-4895-9AD1-CB8C104BB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80" y="3766358"/>
            <a:ext cx="2497544" cy="1789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20F498-FE4E-49DF-90E1-C20973CC4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6" y="4414743"/>
            <a:ext cx="2657475" cy="18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</a:rPr>
              <a:t>Industrial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58457" y="1793649"/>
            <a:ext cx="50292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Examples of trades: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Blacksmith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Cabinetmaker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CNC Programmer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Draftsperson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Facilities Maintenance Mechanic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General Machinist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Hydraulic Mechanic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Industrial Mechanic Millwright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Locksmith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Tool &amp; Die Maker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/>
              <a:t>Welder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473752C-7678-4A73-9C83-137E3F38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6" y="2433416"/>
            <a:ext cx="2656661" cy="29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25698-AB69-4DB8-A63F-A30CBA716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9" y="1510058"/>
            <a:ext cx="3031261" cy="2023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EAF72-E431-465C-B53D-A0597C268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17" y="4056630"/>
            <a:ext cx="2926870" cy="19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757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20659</TotalTime>
  <Words>994</Words>
  <Application>Microsoft Office PowerPoint</Application>
  <PresentationFormat>Widescreen</PresentationFormat>
  <Paragraphs>176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Comic Sans MS</vt:lpstr>
      <vt:lpstr>CommonBullets</vt:lpstr>
      <vt:lpstr>Oxygen</vt:lpstr>
      <vt:lpstr>Raleway</vt:lpstr>
      <vt:lpstr>Trebuchet MS</vt:lpstr>
      <vt:lpstr>Wingdings</vt:lpstr>
      <vt:lpstr>Wingdings 3</vt:lpstr>
      <vt:lpstr>Facet</vt:lpstr>
      <vt:lpstr>Apprenticeships and the OYAP Program</vt:lpstr>
      <vt:lpstr>PowerPoint Presentation</vt:lpstr>
      <vt:lpstr>Why a Skilled Trade?</vt:lpstr>
      <vt:lpstr>Why a Skilled Trade?</vt:lpstr>
      <vt:lpstr>What is an Apprenticeship?</vt:lpstr>
      <vt:lpstr>Four Sectors</vt:lpstr>
      <vt:lpstr>Construction</vt:lpstr>
      <vt:lpstr>Motive Power</vt:lpstr>
      <vt:lpstr>Industrial</vt:lpstr>
      <vt:lpstr>Service</vt:lpstr>
      <vt:lpstr>PowerPoint Presentation</vt:lpstr>
      <vt:lpstr>Who should consider a career in the Skilled Trades?</vt:lpstr>
      <vt:lpstr>PowerPoint Presentation</vt:lpstr>
      <vt:lpstr>Ways to prepare for an apprenticeship</vt:lpstr>
      <vt:lpstr>WHAT IS OYAP? </vt:lpstr>
      <vt:lpstr>Three ways to OYAP in Secondary School</vt:lpstr>
      <vt:lpstr>Regional Accelerated OYAP</vt:lpstr>
      <vt:lpstr>Regional Accelerated Programs 2023</vt:lpstr>
      <vt:lpstr>Applying for Accelerated OYAP</vt:lpstr>
      <vt:lpstr>If you are Accepted into the Accelerated OYAP…..</vt:lpstr>
      <vt:lpstr>Resources</vt:lpstr>
    </vt:vector>
  </TitlesOfParts>
  <Company>Durham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Skilled Trades,   Apprenticeship Ontario Youth Apprenticeship Program (OYAP)  by Denise Stirton</dc:title>
  <dc:creator>DENISE STIRTON</dc:creator>
  <cp:lastModifiedBy>LISA VANELST</cp:lastModifiedBy>
  <cp:revision>72</cp:revision>
  <dcterms:created xsi:type="dcterms:W3CDTF">2017-10-25T01:32:40Z</dcterms:created>
  <dcterms:modified xsi:type="dcterms:W3CDTF">2022-03-23T18:10:35Z</dcterms:modified>
</cp:coreProperties>
</file>